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2" r:id="rId2"/>
    <p:sldId id="258" r:id="rId3"/>
    <p:sldId id="259" r:id="rId4"/>
    <p:sldId id="260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0" autoAdjust="0"/>
    <p:restoredTop sz="91218" autoAdjust="0"/>
  </p:normalViewPr>
  <p:slideViewPr>
    <p:cSldViewPr snapToGrid="0">
      <p:cViewPr varScale="1">
        <p:scale>
          <a:sx n="47" d="100"/>
          <a:sy n="47" d="100"/>
        </p:scale>
        <p:origin x="1042" y="3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E1626-9CF4-40C2-877D-4CC9FE6B9EB7}" type="datetimeFigureOut">
              <a:rPr lang="en-US" smtClean="0"/>
              <a:t>10/19/2019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13128-AA92-4FA8-9191-79F4B75510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68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 a donation, not a loan – something much better</a:t>
            </a:r>
          </a:p>
          <a:p>
            <a:r>
              <a:rPr lang="en-US" dirty="0"/>
              <a:t>You will get more than your money back</a:t>
            </a:r>
          </a:p>
          <a:p>
            <a:r>
              <a:rPr lang="en-US" dirty="0"/>
              <a:t>You will help the Temple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13128-AA92-4FA8-9191-79F4B755108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Temple, barn, all 5 priest houses, 2 houses on fingerboard rd, adjacent property</a:t>
            </a:r>
          </a:p>
          <a:p>
            <a:r>
              <a:rPr lang="en-US" dirty="0"/>
              <a:t>Used land based panels to meet 100% of the needs, 1-2 acres, plenty of land</a:t>
            </a:r>
          </a:p>
          <a:p>
            <a:r>
              <a:rPr lang="en-US" dirty="0"/>
              <a:t>System can be expanded when Phase II is over by expanding the land component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13128-AA92-4FA8-9191-79F4B755108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27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proposals from 3 vendors, we have short listed to two, we plan to select one in the next week</a:t>
            </a:r>
          </a:p>
          <a:p>
            <a:r>
              <a:rPr lang="en-US" dirty="0"/>
              <a:t>We will form a partnership to collect the investors’ contribution and stop when we get the capital needed. Some are interested.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13128-AA92-4FA8-9191-79F4B75510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775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income, expenses, and credit flow from partnership to individual investors through K-1s.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13128-AA92-4FA8-9191-79F4B755108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0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6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32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57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8763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814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58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47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31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49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25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9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9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3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7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9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5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6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 flipH="1">
            <a:off x="7737531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E49BD7-B56E-4D15-A07C-9BF647D69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6679" y="1581374"/>
            <a:ext cx="3886943" cy="860612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Pavan Jwala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06F976-0283-439D-84CC-AA5C4F4A8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6710" y="3429000"/>
            <a:ext cx="3503122" cy="1562548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Call for a Great Investment Opportunity</a:t>
            </a:r>
          </a:p>
        </p:txBody>
      </p:sp>
      <p:pic>
        <p:nvPicPr>
          <p:cNvPr id="2052" name="Picture 4" descr="Image result for hanuman sun">
            <a:extLst>
              <a:ext uri="{FF2B5EF4-FFF2-40B4-BE49-F238E27FC236}">
                <a16:creationId xmlns:a16="http://schemas.microsoft.com/office/drawing/2014/main" id="{058379FC-2820-4F1B-B0F8-67F54B063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12772" cy="686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24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A6E35-1E98-4BD2-A4BB-160AC6E95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880" y="0"/>
            <a:ext cx="9977119" cy="68579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862159B-B6AE-4F20-A010-D2307FDD48E5}"/>
              </a:ext>
            </a:extLst>
          </p:cNvPr>
          <p:cNvSpPr txBox="1">
            <a:spLocks/>
          </p:cNvSpPr>
          <p:nvPr/>
        </p:nvSpPr>
        <p:spPr>
          <a:xfrm>
            <a:off x="-1" y="467658"/>
            <a:ext cx="2214880" cy="592268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/>
              <a:t>Panels on barn roof and ground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Provides 100% of electric use at Temple, barn, all houses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728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BF25-6E7E-4724-BDEB-E70471671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1257300"/>
          </a:xfrm>
        </p:spPr>
        <p:txBody>
          <a:bodyPr/>
          <a:lstStyle/>
          <a:p>
            <a:r>
              <a:rPr lang="en-US" dirty="0"/>
              <a:t>Investment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A9B72-760E-4ED1-B02F-6868397D1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17844"/>
            <a:ext cx="10353762" cy="564015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Cost ~ $580,000</a:t>
            </a:r>
          </a:p>
          <a:p>
            <a:r>
              <a:rPr lang="en-US" sz="3200" dirty="0"/>
              <a:t>Temple annual electric bill ~$40,000</a:t>
            </a:r>
          </a:p>
          <a:p>
            <a:r>
              <a:rPr lang="en-US" sz="3200" dirty="0"/>
              <a:t>Investment eligible for MACRS 5 year depreciation/Bonus depreciation</a:t>
            </a:r>
          </a:p>
          <a:p>
            <a:r>
              <a:rPr lang="en-US" sz="3200" dirty="0"/>
              <a:t>Investment eligible for 30% federal solar investment tax credit</a:t>
            </a:r>
          </a:p>
          <a:p>
            <a:r>
              <a:rPr lang="en-US" sz="3200" dirty="0"/>
              <a:t>Potential state incentives ~$20,000</a:t>
            </a:r>
          </a:p>
          <a:p>
            <a:r>
              <a:rPr lang="en-US" sz="3200" dirty="0"/>
              <a:t>Project has to be started in 2019 to avail the above incentives, some reduced next year</a:t>
            </a:r>
          </a:p>
          <a:p>
            <a:r>
              <a:rPr lang="en-US" sz="3200" dirty="0"/>
              <a:t>System warranted for 25 years</a:t>
            </a:r>
          </a:p>
          <a:p>
            <a:pPr marL="3690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837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2A99F3A-F2D0-47EB-8343-23292F753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34" y="0"/>
            <a:ext cx="10353762" cy="1261872"/>
          </a:xfrm>
        </p:spPr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EE1017-48C3-4D3D-A8C9-167983F89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793" y="1624612"/>
            <a:ext cx="5390186" cy="523338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Temple</a:t>
            </a:r>
          </a:p>
          <a:p>
            <a:pPr lvl="1"/>
            <a:r>
              <a:rPr lang="en-US" sz="2800" dirty="0"/>
              <a:t>Pay the same electric charges to investors instead of utility</a:t>
            </a:r>
          </a:p>
          <a:p>
            <a:pPr lvl="1"/>
            <a:r>
              <a:rPr lang="en-US" sz="2800" dirty="0"/>
              <a:t>Free electricity for 15-20 years (after payoff to investors)</a:t>
            </a:r>
          </a:p>
          <a:p>
            <a:pPr lvl="1"/>
            <a:r>
              <a:rPr lang="en-US" sz="2800" dirty="0"/>
              <a:t>Does not have to worry about utility rate increases in the future</a:t>
            </a:r>
          </a:p>
          <a:p>
            <a:pPr lvl="1"/>
            <a:r>
              <a:rPr lang="en-US" sz="2800" dirty="0"/>
              <a:t>Investors’ investment frees Temple to get best rates for Phase II and future funding needs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AA9D23D-53EF-480C-8FF2-2660D71D2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716" y="1624614"/>
            <a:ext cx="5390186" cy="513118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Investors</a:t>
            </a:r>
          </a:p>
          <a:p>
            <a:pPr lvl="1"/>
            <a:r>
              <a:rPr lang="en-US" sz="2800" dirty="0"/>
              <a:t>Significant tax benefits</a:t>
            </a:r>
          </a:p>
          <a:p>
            <a:pPr lvl="1"/>
            <a:r>
              <a:rPr lang="en-US" sz="2800" dirty="0"/>
              <a:t>Federal tax credit, State incentives</a:t>
            </a:r>
          </a:p>
          <a:p>
            <a:pPr lvl="1"/>
            <a:r>
              <a:rPr lang="en-US" sz="2800" dirty="0"/>
              <a:t>Bonus depreciation</a:t>
            </a:r>
          </a:p>
          <a:p>
            <a:pPr lvl="1"/>
            <a:r>
              <a:rPr lang="en-US" sz="2800" dirty="0"/>
              <a:t>Solar Renewable Energy Certificate (SREC) incentives</a:t>
            </a:r>
          </a:p>
          <a:p>
            <a:pPr lvl="1"/>
            <a:r>
              <a:rPr lang="en-US" sz="2800" dirty="0"/>
              <a:t>Help sustain the Temple, financially and in energy use</a:t>
            </a:r>
          </a:p>
          <a:p>
            <a:pPr lvl="1"/>
            <a:r>
              <a:rPr lang="en-US" sz="2800" dirty="0"/>
              <a:t> Create sustainable environment for the future generations</a:t>
            </a:r>
          </a:p>
        </p:txBody>
      </p:sp>
    </p:spTree>
    <p:extLst>
      <p:ext uri="{BB962C8B-B14F-4D97-AF65-F5344CB8AC3E}">
        <p14:creationId xmlns:p14="http://schemas.microsoft.com/office/powerpoint/2010/main" val="87159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252B86-2D14-475A-8627-53FE3D53C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82475"/>
            <a:ext cx="10353762" cy="1257300"/>
          </a:xfrm>
        </p:spPr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AB2B3-36EB-473C-AEFB-B6F98ADC4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39775"/>
            <a:ext cx="10353762" cy="5435750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Brochure and Volunteers available at this meeting, please ask</a:t>
            </a:r>
          </a:p>
          <a:p>
            <a:r>
              <a:rPr lang="en-US" sz="4000" dirty="0"/>
              <a:t>You can also contact:</a:t>
            </a:r>
          </a:p>
          <a:p>
            <a:pPr lvl="1"/>
            <a:r>
              <a:rPr lang="en-US" sz="3600" dirty="0"/>
              <a:t>Sriram Srinivasan, 571-265-9427</a:t>
            </a:r>
          </a:p>
          <a:p>
            <a:pPr lvl="1"/>
            <a:r>
              <a:rPr lang="en-US" sz="3600" dirty="0"/>
              <a:t>Raj Rajagopal, 703-283-2102</a:t>
            </a:r>
          </a:p>
          <a:p>
            <a:pPr lvl="1"/>
            <a:r>
              <a:rPr lang="en-US" sz="3600" dirty="0"/>
              <a:t>Raghu Janamanchi, 703-598-1577</a:t>
            </a:r>
          </a:p>
          <a:p>
            <a:pPr lvl="1"/>
            <a:r>
              <a:rPr lang="en-US" sz="3600" dirty="0"/>
              <a:t>Nandini Mouli, 443-691-7664</a:t>
            </a:r>
          </a:p>
          <a:p>
            <a:pPr lvl="1"/>
            <a:r>
              <a:rPr lang="en-US" sz="3600" dirty="0"/>
              <a:t>Venkatachalam, 240-476-9431</a:t>
            </a:r>
          </a:p>
          <a:p>
            <a:pPr lvl="1"/>
            <a:r>
              <a:rPr lang="en-US" sz="3600" dirty="0"/>
              <a:t>Thyagu Sastrigal, 301-257-4126, Thyagu@sbat.org</a:t>
            </a:r>
          </a:p>
        </p:txBody>
      </p:sp>
    </p:spTree>
    <p:extLst>
      <p:ext uri="{BB962C8B-B14F-4D97-AF65-F5344CB8AC3E}">
        <p14:creationId xmlns:p14="http://schemas.microsoft.com/office/powerpoint/2010/main" val="977224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349</Words>
  <Application>Microsoft Office PowerPoint</Application>
  <PresentationFormat>Widescreen</PresentationFormat>
  <Paragraphs>46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Calisto MT</vt:lpstr>
      <vt:lpstr>Wingdings 2</vt:lpstr>
      <vt:lpstr>SlateVTI</vt:lpstr>
      <vt:lpstr>Pavan Jwala Project</vt:lpstr>
      <vt:lpstr>PowerPoint Presentation</vt:lpstr>
      <vt:lpstr>Investment Details</vt:lpstr>
      <vt:lpstr>Benefits</vt:lpstr>
      <vt:lpstr>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SBAT Solar Project</dc:title>
  <dc:creator>Rajagopal, Raj</dc:creator>
  <cp:lastModifiedBy>Rajagopal, Raj</cp:lastModifiedBy>
  <cp:revision>28</cp:revision>
  <dcterms:created xsi:type="dcterms:W3CDTF">2019-10-02T15:48:23Z</dcterms:created>
  <dcterms:modified xsi:type="dcterms:W3CDTF">2019-10-20T03:24:55Z</dcterms:modified>
</cp:coreProperties>
</file>